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259" r:id="rId2"/>
    <p:sldId id="361" r:id="rId3"/>
    <p:sldId id="357" r:id="rId4"/>
    <p:sldId id="360" r:id="rId5"/>
    <p:sldId id="362" r:id="rId6"/>
    <p:sldId id="359" r:id="rId7"/>
  </p:sldIdLst>
  <p:sldSz cx="9144000" cy="5715000" type="screen16x10"/>
  <p:notesSz cx="9296400" cy="7010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80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C0E5F"/>
    <a:srgbClr val="5E6168"/>
    <a:srgbClr val="3A0649"/>
    <a:srgbClr val="F8AB10"/>
    <a:srgbClr val="3D074C"/>
    <a:srgbClr val="009FE3"/>
    <a:srgbClr val="009FB1"/>
    <a:srgbClr val="FF5B69"/>
    <a:srgbClr val="98C421"/>
    <a:srgbClr val="E5481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7" autoAdjust="0"/>
    <p:restoredTop sz="95108" autoAdjust="0"/>
  </p:normalViewPr>
  <p:slideViewPr>
    <p:cSldViewPr snapToGrid="0" snapToObjects="1">
      <p:cViewPr varScale="1">
        <p:scale>
          <a:sx n="84" d="100"/>
          <a:sy n="84" d="100"/>
        </p:scale>
        <p:origin x="990" y="78"/>
      </p:cViewPr>
      <p:guideLst>
        <p:guide orient="horz" pos="180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028440" cy="3505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265809" y="0"/>
            <a:ext cx="4028440" cy="3505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2EFDF774-D0D7-BE46-A4F6-BE9F90ED11E5}" type="datetimeFigureOut">
              <a:rPr lang="en-US" smtClean="0"/>
              <a:t>5/28/2015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6658664"/>
            <a:ext cx="4028440" cy="3505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265809" y="6658664"/>
            <a:ext cx="4028440" cy="3505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26CFBBEF-1E52-1842-B71C-2C6171A2CB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273409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028440" cy="3505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265809" y="0"/>
            <a:ext cx="4028440" cy="3505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F4F742D1-6CE6-D449-918D-5CD91EF5A8B6}" type="datetimeFigureOut">
              <a:rPr lang="en-US" smtClean="0"/>
              <a:t>5/28/2015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546350" y="525463"/>
            <a:ext cx="4203700" cy="2628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29640" y="3329940"/>
            <a:ext cx="7437120" cy="31546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658664"/>
            <a:ext cx="4028440" cy="3505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265809" y="6658664"/>
            <a:ext cx="4028440" cy="3505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2BF7D841-1D49-8147-94CC-002B5B6048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275422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F7D841-1D49-8147-94CC-002B5B6048E8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938031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F7D841-1D49-8147-94CC-002B5B6048E8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938031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F7D841-1D49-8147-94CC-002B5B6048E8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938031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F7D841-1D49-8147-94CC-002B5B6048E8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93803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ila címoldal">
    <p:bg>
      <p:bgPr>
        <a:solidFill>
          <a:srgbClr val="3A064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481586" y="1933097"/>
            <a:ext cx="7968645" cy="1146235"/>
          </a:xfrm>
        </p:spPr>
        <p:txBody>
          <a:bodyPr anchor="ctr">
            <a:normAutofit/>
          </a:bodyPr>
          <a:lstStyle>
            <a:lvl1pPr algn="l">
              <a:defRPr sz="7000" b="0" kern="1000" spc="200" baseline="0">
                <a:solidFill>
                  <a:schemeClr val="bg1"/>
                </a:solidFill>
                <a:latin typeface="Segoe UI"/>
                <a:cs typeface="Segoe UI"/>
              </a:defRPr>
            </a:lvl1pPr>
          </a:lstStyle>
          <a:p>
            <a:r>
              <a:rPr lang="hu-HU" dirty="0" smtClean="0"/>
              <a:t>CÍM BEÍRÁSA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80997" y="4860001"/>
            <a:ext cx="4950375" cy="645050"/>
          </a:xfrm>
          <a:prstGeom prst="rect">
            <a:avLst/>
          </a:prstGeom>
        </p:spPr>
      </p:pic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474696" y="2990273"/>
            <a:ext cx="5818909" cy="358865"/>
          </a:xfrm>
        </p:spPr>
        <p:txBody>
          <a:bodyPr anchor="ctr">
            <a:normAutofit/>
          </a:bodyPr>
          <a:lstStyle>
            <a:lvl1pPr marL="0" indent="0" algn="l">
              <a:lnSpc>
                <a:spcPct val="100000"/>
              </a:lnSpc>
              <a:buFont typeface="Arial"/>
              <a:buNone/>
              <a:defRPr sz="2000">
                <a:solidFill>
                  <a:srgbClr val="FFFFFF"/>
                </a:solidFill>
                <a:latin typeface="Segoe UI"/>
                <a:cs typeface="Segoe UI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 smtClean="0"/>
              <a:t>Alcím mintájának szerkesztése</a:t>
            </a:r>
            <a:endParaRPr lang="hu-HU" dirty="0" smtClean="0"/>
          </a:p>
        </p:txBody>
      </p:sp>
    </p:spTree>
    <p:extLst>
      <p:ext uri="{BB962C8B-B14F-4D97-AF65-F5344CB8AC3E}">
        <p14:creationId xmlns:p14="http://schemas.microsoft.com/office/powerpoint/2010/main" val="1155721804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öszöjük a figyelmet!">
    <p:bg>
      <p:bgPr>
        <a:solidFill>
          <a:srgbClr val="3A064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481586" y="1933097"/>
            <a:ext cx="7968645" cy="1146235"/>
          </a:xfrm>
        </p:spPr>
        <p:txBody>
          <a:bodyPr anchor="ctr">
            <a:normAutofit/>
          </a:bodyPr>
          <a:lstStyle>
            <a:lvl1pPr algn="l">
              <a:defRPr sz="7000" b="0" kern="1000" spc="200" baseline="0">
                <a:solidFill>
                  <a:schemeClr val="bg1"/>
                </a:solidFill>
                <a:latin typeface="Segoe UI"/>
                <a:cs typeface="Segoe UI"/>
              </a:defRPr>
            </a:lvl1pPr>
          </a:lstStyle>
          <a:p>
            <a:r>
              <a:rPr lang="hu-HU" dirty="0" smtClean="0"/>
              <a:t>Köszönjük </a:t>
            </a:r>
            <a:br>
              <a:rPr lang="hu-HU" dirty="0" smtClean="0"/>
            </a:br>
            <a:r>
              <a:rPr lang="hu-HU" dirty="0" smtClean="0"/>
              <a:t>a figyelmet!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80997" y="4860001"/>
            <a:ext cx="4950375" cy="645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2502212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elsorolás lila">
    <p:bg>
      <p:bgPr>
        <a:solidFill>
          <a:srgbClr val="3A064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299037"/>
            <a:ext cx="9144000" cy="35189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481587" y="616800"/>
            <a:ext cx="7344420" cy="584899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  <a:latin typeface="Segoe UI"/>
                <a:cs typeface="Segoe UI"/>
              </a:defRPr>
            </a:lvl1pPr>
          </a:lstStyle>
          <a:p>
            <a:r>
              <a:rPr lang="hu-HU" dirty="0" smtClean="0"/>
              <a:t>Click to edit Mastertitle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5800" y="1794250"/>
            <a:ext cx="6400800" cy="3285750"/>
          </a:xfrm>
        </p:spPr>
        <p:txBody>
          <a:bodyPr anchor="t">
            <a:normAutofit/>
          </a:bodyPr>
          <a:lstStyle>
            <a:lvl1pPr marL="342900" indent="-342900" algn="l">
              <a:lnSpc>
                <a:spcPct val="150000"/>
              </a:lnSpc>
              <a:buFont typeface="Arial"/>
              <a:buChar char="•"/>
              <a:defRPr sz="2000">
                <a:solidFill>
                  <a:srgbClr val="FFFFFF"/>
                </a:solidFill>
                <a:latin typeface="Segoe UI"/>
                <a:cs typeface="Segoe UI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u-HU" smtClean="0"/>
              <a:t>Alcím mintájának szerkesztése</a:t>
            </a:r>
            <a:endParaRPr lang="hu-HU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53200" y="5376959"/>
            <a:ext cx="2133600" cy="304271"/>
          </a:xfrm>
        </p:spPr>
        <p:txBody>
          <a:bodyPr/>
          <a:lstStyle/>
          <a:p>
            <a:fld id="{A5CB9650-3DD1-A247-81EA-DB0C337712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3904451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elsorolás és 2 ké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3380" y="581489"/>
            <a:ext cx="3934321" cy="3059773"/>
          </a:xfrm>
        </p:spPr>
        <p:txBody>
          <a:bodyPr anchor="t">
            <a:normAutofit/>
          </a:bodyPr>
          <a:lstStyle>
            <a:lvl1pPr marL="342900" indent="-342900" algn="l">
              <a:lnSpc>
                <a:spcPct val="150000"/>
              </a:lnSpc>
              <a:buFont typeface="Arial"/>
              <a:buChar char="•"/>
              <a:defRPr sz="1800">
                <a:solidFill>
                  <a:srgbClr val="5E6168"/>
                </a:solidFill>
                <a:latin typeface="Segoe UI"/>
                <a:cs typeface="Segoe UI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u-HU" smtClean="0"/>
              <a:t>Alcím mintájának szerkesztése</a:t>
            </a:r>
            <a:endParaRPr lang="hu-HU" dirty="0" smtClean="0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4565650" y="1217"/>
            <a:ext cx="4572000" cy="2674111"/>
          </a:xfrm>
        </p:spPr>
        <p:txBody>
          <a:bodyPr/>
          <a:lstStyle/>
          <a:p>
            <a:r>
              <a:rPr lang="hu-HU" smtClean="0"/>
              <a:t>Kép beszúrásához kattintson az ikonra</a:t>
            </a:r>
            <a:endParaRPr lang="en-US" dirty="0"/>
          </a:p>
        </p:txBody>
      </p:sp>
      <p:sp>
        <p:nvSpPr>
          <p:cNvPr id="7" name="Picture Placeholder 4"/>
          <p:cNvSpPr>
            <a:spLocks noGrp="1"/>
          </p:cNvSpPr>
          <p:nvPr>
            <p:ph type="pic" sz="quarter" idx="14"/>
          </p:nvPr>
        </p:nvSpPr>
        <p:spPr>
          <a:xfrm>
            <a:off x="4567200" y="2675328"/>
            <a:ext cx="4572000" cy="2653291"/>
          </a:xfrm>
        </p:spPr>
        <p:txBody>
          <a:bodyPr/>
          <a:lstStyle/>
          <a:p>
            <a:r>
              <a:rPr lang="hu-HU" smtClean="0"/>
              <a:t>Kép beszúrásához kattintson az ikonra</a:t>
            </a:r>
            <a:endParaRPr lang="en-US" dirty="0"/>
          </a:p>
        </p:txBody>
      </p:sp>
      <p:pic>
        <p:nvPicPr>
          <p:cNvPr id="8" name="Picture 7" descr="lablec2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319037"/>
            <a:ext cx="9144000" cy="351893"/>
          </a:xfrm>
          <a:prstGeom prst="rect">
            <a:avLst/>
          </a:prstGeom>
        </p:spPr>
      </p:pic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53200" y="5376959"/>
            <a:ext cx="2133600" cy="304271"/>
          </a:xfrm>
        </p:spPr>
        <p:txBody>
          <a:bodyPr/>
          <a:lstStyle/>
          <a:p>
            <a:fld id="{A5CB9650-3DD1-A247-81EA-DB0C337712A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Subtitle 2"/>
          <p:cNvSpPr txBox="1">
            <a:spLocks/>
          </p:cNvSpPr>
          <p:nvPr userDrawn="1"/>
        </p:nvSpPr>
        <p:spPr>
          <a:xfrm>
            <a:off x="475800" y="1794250"/>
            <a:ext cx="6400800" cy="328575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342900" indent="-342900" algn="l" defTabSz="457200" rtl="0" eaLnBrk="1" latinLnBrk="0" hangingPunct="1">
              <a:lnSpc>
                <a:spcPct val="150000"/>
              </a:lnSpc>
              <a:spcBef>
                <a:spcPct val="20000"/>
              </a:spcBef>
              <a:buFont typeface="Arial"/>
              <a:buChar char="•"/>
              <a:defRPr sz="2000" kern="1200">
                <a:solidFill>
                  <a:srgbClr val="FFFFFF"/>
                </a:solidFill>
                <a:latin typeface="Segoe UI"/>
                <a:ea typeface="+mn-ea"/>
                <a:cs typeface="Segoe UI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Segoe UI"/>
                <a:ea typeface="+mn-ea"/>
                <a:cs typeface="Segoe UI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Segoe UI"/>
                <a:ea typeface="+mn-ea"/>
                <a:cs typeface="Segoe UI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Segoe UI"/>
                <a:ea typeface="+mn-ea"/>
                <a:cs typeface="Segoe UI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Segoe UI"/>
                <a:ea typeface="+mn-ea"/>
                <a:cs typeface="Segoe UI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hu-HU" smtClean="0"/>
              <a:t>Click to edit Master subtitle style</a:t>
            </a:r>
            <a:endParaRPr lang="hu-HU" dirty="0" smtClean="0"/>
          </a:p>
        </p:txBody>
      </p:sp>
    </p:spTree>
    <p:extLst>
      <p:ext uri="{BB962C8B-B14F-4D97-AF65-F5344CB8AC3E}">
        <p14:creationId xmlns:p14="http://schemas.microsoft.com/office/powerpoint/2010/main" val="3374746061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elsorolás és  ké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4572000" y="1217"/>
            <a:ext cx="4572000" cy="5317820"/>
          </a:xfrm>
        </p:spPr>
        <p:txBody>
          <a:bodyPr/>
          <a:lstStyle/>
          <a:p>
            <a:r>
              <a:rPr lang="hu-HU" smtClean="0"/>
              <a:t>Kép beszúrásához kattintson az ikonra</a:t>
            </a:r>
            <a:endParaRPr lang="en-US" dirty="0"/>
          </a:p>
        </p:txBody>
      </p:sp>
      <p:pic>
        <p:nvPicPr>
          <p:cNvPr id="8" name="Picture 7" descr="lablec2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319037"/>
            <a:ext cx="9144000" cy="351893"/>
          </a:xfrm>
          <a:prstGeom prst="rect">
            <a:avLst/>
          </a:prstGeom>
        </p:spPr>
      </p:pic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53200" y="5376959"/>
            <a:ext cx="2133600" cy="304271"/>
          </a:xfrm>
        </p:spPr>
        <p:txBody>
          <a:bodyPr/>
          <a:lstStyle/>
          <a:p>
            <a:fld id="{A5CB9650-3DD1-A247-81EA-DB0C337712A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Subtitle 2"/>
          <p:cNvSpPr>
            <a:spLocks noGrp="1"/>
          </p:cNvSpPr>
          <p:nvPr>
            <p:ph type="subTitle" idx="1"/>
          </p:nvPr>
        </p:nvSpPr>
        <p:spPr>
          <a:xfrm>
            <a:off x="393380" y="581489"/>
            <a:ext cx="3934321" cy="3059773"/>
          </a:xfrm>
        </p:spPr>
        <p:txBody>
          <a:bodyPr anchor="t">
            <a:normAutofit/>
          </a:bodyPr>
          <a:lstStyle>
            <a:lvl1pPr marL="342900" indent="-342900" algn="l">
              <a:lnSpc>
                <a:spcPct val="150000"/>
              </a:lnSpc>
              <a:buFont typeface="Arial"/>
              <a:buChar char="•"/>
              <a:defRPr sz="1800">
                <a:solidFill>
                  <a:srgbClr val="5E6168"/>
                </a:solidFill>
                <a:latin typeface="Segoe UI"/>
                <a:cs typeface="Segoe UI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u-HU" smtClean="0"/>
              <a:t>Alcím mintájának szerkesztése</a:t>
            </a:r>
            <a:endParaRPr lang="hu-HU" dirty="0" smtClean="0"/>
          </a:p>
        </p:txBody>
      </p:sp>
    </p:spTree>
    <p:extLst>
      <p:ext uri="{BB962C8B-B14F-4D97-AF65-F5344CB8AC3E}">
        <p14:creationId xmlns:p14="http://schemas.microsoft.com/office/powerpoint/2010/main" val="1785874816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ljes oldalas ké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0" y="1"/>
            <a:ext cx="9144000" cy="5320930"/>
          </a:xfrm>
        </p:spPr>
        <p:txBody>
          <a:bodyPr/>
          <a:lstStyle/>
          <a:p>
            <a:r>
              <a:rPr lang="hu-HU" smtClean="0"/>
              <a:t>Kép beszúrásához kattintson az ikonra</a:t>
            </a:r>
            <a:endParaRPr lang="en-US" dirty="0"/>
          </a:p>
        </p:txBody>
      </p:sp>
      <p:pic>
        <p:nvPicPr>
          <p:cNvPr id="14" name="Picture 13" descr="lablec2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319037"/>
            <a:ext cx="9144000" cy="351893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53200" y="5376959"/>
            <a:ext cx="2133600" cy="304271"/>
          </a:xfrm>
        </p:spPr>
        <p:txBody>
          <a:bodyPr/>
          <a:lstStyle/>
          <a:p>
            <a:fld id="{A5CB9650-3DD1-A247-81EA-DB0C337712A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0" y="664128"/>
            <a:ext cx="3641123" cy="416495"/>
          </a:xfrm>
          <a:solidFill>
            <a:srgbClr val="3A0649"/>
          </a:solidFill>
        </p:spPr>
        <p:txBody>
          <a:bodyPr anchor="ctr">
            <a:normAutofit/>
          </a:bodyPr>
          <a:lstStyle>
            <a:lvl1pPr marL="180000" indent="0" algn="l">
              <a:lnSpc>
                <a:spcPct val="70000"/>
              </a:lnSpc>
              <a:buFont typeface="Arial"/>
              <a:buNone/>
              <a:defRPr sz="1400">
                <a:solidFill>
                  <a:srgbClr val="FFFFFF"/>
                </a:solidFill>
                <a:latin typeface="Segoe UI"/>
                <a:cs typeface="Segoe UI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 dirty="0" err="1" smtClean="0"/>
              <a:t>Click</a:t>
            </a:r>
            <a:r>
              <a:rPr lang="hu-HU" dirty="0" smtClean="0"/>
              <a:t>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707352230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felsorol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lablec2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319037"/>
            <a:ext cx="9144000" cy="35189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481587" y="616800"/>
            <a:ext cx="7344420" cy="584899"/>
          </a:xfrm>
        </p:spPr>
        <p:txBody>
          <a:bodyPr/>
          <a:lstStyle>
            <a:lvl1pPr algn="l">
              <a:defRPr>
                <a:solidFill>
                  <a:srgbClr val="4C0E5F"/>
                </a:solidFill>
                <a:latin typeface="Segoe UI"/>
                <a:cs typeface="Segoe UI"/>
              </a:defRPr>
            </a:lvl1pPr>
          </a:lstStyle>
          <a:p>
            <a:r>
              <a:rPr lang="hu-HU" dirty="0" smtClean="0"/>
              <a:t>Click to edit Mastertitle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5799" y="1794250"/>
            <a:ext cx="7350207" cy="3285750"/>
          </a:xfrm>
        </p:spPr>
        <p:txBody>
          <a:bodyPr numCol="1" anchor="t">
            <a:normAutofit/>
          </a:bodyPr>
          <a:lstStyle>
            <a:lvl1pPr marL="342900" indent="-342900" algn="l">
              <a:lnSpc>
                <a:spcPct val="150000"/>
              </a:lnSpc>
              <a:buFont typeface="Arial"/>
              <a:buChar char="•"/>
              <a:defRPr sz="2000">
                <a:solidFill>
                  <a:srgbClr val="5E6168"/>
                </a:solidFill>
                <a:latin typeface="Segoe UI"/>
                <a:cs typeface="Segoe UI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u-HU" smtClean="0"/>
              <a:t>Alcím mintájának szerkesztése</a:t>
            </a:r>
            <a:endParaRPr lang="hu-HU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53200" y="5376959"/>
            <a:ext cx="2133600" cy="304271"/>
          </a:xfrm>
        </p:spPr>
        <p:txBody>
          <a:bodyPr/>
          <a:lstStyle/>
          <a:p>
            <a:fld id="{A5CB9650-3DD1-A247-81EA-DB0C337712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7600985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ábláz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lablec2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319037"/>
            <a:ext cx="9144000" cy="351893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53200" y="5376959"/>
            <a:ext cx="2133600" cy="304271"/>
          </a:xfrm>
        </p:spPr>
        <p:txBody>
          <a:bodyPr/>
          <a:lstStyle/>
          <a:p>
            <a:fld id="{A5CB9650-3DD1-A247-81EA-DB0C337712A8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hart Placeholder 4"/>
          <p:cNvSpPr>
            <a:spLocks noGrp="1"/>
          </p:cNvSpPr>
          <p:nvPr>
            <p:ph type="chart" sz="quarter" idx="13"/>
          </p:nvPr>
        </p:nvSpPr>
        <p:spPr>
          <a:xfrm>
            <a:off x="486745" y="1102067"/>
            <a:ext cx="8045450" cy="3977934"/>
          </a:xfrm>
        </p:spPr>
        <p:txBody>
          <a:bodyPr/>
          <a:lstStyle/>
          <a:p>
            <a:r>
              <a:rPr lang="hu-HU" smtClean="0"/>
              <a:t>Diagram beszúrásához kattintson az ikonra</a:t>
            </a:r>
            <a:endParaRPr lang="en-US" dirty="0"/>
          </a:p>
        </p:txBody>
      </p:sp>
      <p:sp>
        <p:nvSpPr>
          <p:cNvPr id="12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0" y="349252"/>
            <a:ext cx="3641123" cy="416495"/>
          </a:xfrm>
          <a:solidFill>
            <a:srgbClr val="3A0649"/>
          </a:solidFill>
        </p:spPr>
        <p:txBody>
          <a:bodyPr anchor="ctr">
            <a:normAutofit/>
          </a:bodyPr>
          <a:lstStyle>
            <a:lvl1pPr marL="180000" indent="0" algn="l">
              <a:lnSpc>
                <a:spcPct val="70000"/>
              </a:lnSpc>
              <a:buFont typeface="Arial"/>
              <a:buNone/>
              <a:defRPr sz="1400">
                <a:solidFill>
                  <a:srgbClr val="FFFFFF"/>
                </a:solidFill>
                <a:latin typeface="Segoe UI"/>
                <a:cs typeface="Segoe UI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 dirty="0" err="1" smtClean="0"/>
              <a:t>Click</a:t>
            </a:r>
            <a:r>
              <a:rPr lang="hu-HU" dirty="0" smtClean="0"/>
              <a:t>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381033337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28601"/>
            <a:ext cx="8229600" cy="543296"/>
          </a:xfrm>
        </p:spPr>
        <p:txBody>
          <a:bodyPr/>
          <a:lstStyle>
            <a:lvl1pPr>
              <a:defRPr sz="2400" b="0">
                <a:solidFill>
                  <a:srgbClr val="4C0E5F"/>
                </a:soli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r>
              <a:rPr lang="hu-HU" dirty="0" smtClean="0"/>
              <a:t>Mintacím szerkesztése</a:t>
            </a:r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457200" y="1341912"/>
            <a:ext cx="5480462" cy="3763488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</a:defRPr>
            </a:lvl1pPr>
            <a:lvl2pPr>
              <a:defRPr baseline="0">
                <a:solidFill>
                  <a:schemeClr val="tx1"/>
                </a:solidFill>
              </a:defRPr>
            </a:lvl2pPr>
            <a:lvl3pPr>
              <a:defRPr baseline="0">
                <a:solidFill>
                  <a:schemeClr val="tx1"/>
                </a:solidFill>
              </a:defRPr>
            </a:lvl3pPr>
            <a:lvl4pPr>
              <a:defRPr baseline="0">
                <a:solidFill>
                  <a:schemeClr val="tx1"/>
                </a:solidFill>
              </a:defRPr>
            </a:lvl4pPr>
            <a:lvl5pPr>
              <a:defRPr baseline="0">
                <a:solidFill>
                  <a:schemeClr val="tx1"/>
                </a:solidFill>
              </a:defRPr>
            </a:lvl5pPr>
          </a:lstStyle>
          <a:p>
            <a:pPr lvl="0"/>
            <a:r>
              <a:rPr lang="hu-HU" dirty="0" smtClean="0"/>
              <a:t>Mintaszöveg szerkesztése</a:t>
            </a:r>
          </a:p>
          <a:p>
            <a:pPr lvl="1"/>
            <a:r>
              <a:rPr lang="hu-HU" dirty="0" smtClean="0"/>
              <a:t>Második szint</a:t>
            </a:r>
          </a:p>
          <a:p>
            <a:pPr lvl="2"/>
            <a:r>
              <a:rPr lang="hu-HU" dirty="0" smtClean="0"/>
              <a:t>Harmadik szint</a:t>
            </a:r>
          </a:p>
          <a:p>
            <a:pPr lvl="3"/>
            <a:r>
              <a:rPr lang="hu-HU" dirty="0" smtClean="0"/>
              <a:t>Negyedik szint</a:t>
            </a:r>
          </a:p>
          <a:p>
            <a:pPr lvl="4"/>
            <a:r>
              <a:rPr lang="hu-HU" dirty="0" smtClean="0"/>
              <a:t>Ötödik szint</a:t>
            </a:r>
            <a:endParaRPr lang="hu-HU" dirty="0"/>
          </a:p>
        </p:txBody>
      </p:sp>
      <p:pic>
        <p:nvPicPr>
          <p:cNvPr id="6" name="Picture 13" descr="lablec2.pn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5319713"/>
            <a:ext cx="9144000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Subtitle 2"/>
          <p:cNvSpPr>
            <a:spLocks noGrp="1"/>
          </p:cNvSpPr>
          <p:nvPr>
            <p:ph type="subTitle" idx="15"/>
          </p:nvPr>
        </p:nvSpPr>
        <p:spPr>
          <a:xfrm>
            <a:off x="457200" y="771897"/>
            <a:ext cx="8229600" cy="570015"/>
          </a:xfrm>
        </p:spPr>
        <p:txBody>
          <a:bodyPr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 typeface="Arial"/>
              <a:buNone/>
              <a:defRPr sz="2400" i="1">
                <a:solidFill>
                  <a:srgbClr val="4C0E5F"/>
                </a:solidFill>
                <a:latin typeface="Segoe UI"/>
                <a:cs typeface="Segoe UI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u-HU" dirty="0" smtClean="0"/>
              <a:t>Alcím mintájának szerkesztése</a:t>
            </a:r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6853238" y="5376863"/>
            <a:ext cx="2133600" cy="3048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F4D270-2199-41F0-B4B6-B2A30E45185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569974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28865"/>
            <a:ext cx="8229600" cy="9525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33500"/>
            <a:ext cx="8229600" cy="37716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5296959"/>
            <a:ext cx="2133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5296959"/>
            <a:ext cx="2895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5296959"/>
            <a:ext cx="2133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CB9650-3DD1-A247-81EA-DB0C337712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65123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7" r:id="rId2"/>
    <p:sldLayoutId id="2147483662" r:id="rId3"/>
    <p:sldLayoutId id="2147483661" r:id="rId4"/>
    <p:sldLayoutId id="2147483666" r:id="rId5"/>
    <p:sldLayoutId id="2147483665" r:id="rId6"/>
    <p:sldLayoutId id="2147483664" r:id="rId7"/>
    <p:sldLayoutId id="2147483668" r:id="rId8"/>
    <p:sldLayoutId id="2147483670" r:id="rId9"/>
  </p:sldLayoutIdLst>
  <p:transition spd="slow">
    <p:fade/>
  </p:transition>
  <p:hf sldNum="0" hdr="0" dt="0"/>
  <p:txStyles>
    <p:titleStyle>
      <a:lvl1pPr algn="l" defTabSz="457200" rtl="0" eaLnBrk="1" latinLnBrk="0" hangingPunct="1">
        <a:spcBef>
          <a:spcPct val="0"/>
        </a:spcBef>
        <a:buNone/>
        <a:defRPr sz="4400" kern="1200">
          <a:solidFill>
            <a:srgbClr val="5E6168"/>
          </a:solidFill>
          <a:latin typeface="Segoe UI"/>
          <a:ea typeface="+mj-ea"/>
          <a:cs typeface="Segoe UI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5E6168"/>
          </a:solidFill>
          <a:latin typeface="Segoe UI"/>
          <a:ea typeface="+mn-ea"/>
          <a:cs typeface="Segoe UI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5E6168"/>
          </a:solidFill>
          <a:latin typeface="Segoe UI"/>
          <a:ea typeface="+mn-ea"/>
          <a:cs typeface="Segoe UI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5E6168"/>
          </a:solidFill>
          <a:latin typeface="Segoe UI"/>
          <a:ea typeface="+mn-ea"/>
          <a:cs typeface="Segoe UI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5E6168"/>
          </a:solidFill>
          <a:latin typeface="Segoe UI"/>
          <a:ea typeface="+mn-ea"/>
          <a:cs typeface="Segoe UI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5E6168"/>
          </a:solidFill>
          <a:latin typeface="Segoe UI"/>
          <a:ea typeface="+mn-ea"/>
          <a:cs typeface="Segoe UI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426405" y="1401447"/>
            <a:ext cx="8494311" cy="1146235"/>
          </a:xfrm>
        </p:spPr>
        <p:txBody>
          <a:bodyPr anchor="ctr">
            <a:noAutofit/>
          </a:bodyPr>
          <a:lstStyle/>
          <a:p>
            <a:r>
              <a:rPr lang="en-US" sz="4000" b="1" dirty="0" smtClean="0"/>
              <a:t>Planning access for coach transport in European cities</a:t>
            </a:r>
            <a:endParaRPr lang="en-US" sz="4000" dirty="0"/>
          </a:p>
        </p:txBody>
      </p:sp>
      <p:sp>
        <p:nvSpPr>
          <p:cNvPr id="5" name="Téglalap 4"/>
          <p:cNvSpPr/>
          <p:nvPr/>
        </p:nvSpPr>
        <p:spPr>
          <a:xfrm>
            <a:off x="457198" y="3339295"/>
            <a:ext cx="6039853" cy="15850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u-HU" sz="1900" b="1" noProof="1">
                <a:solidFill>
                  <a:srgbClr val="FFFFFF"/>
                </a:solidFill>
                <a:latin typeface="Segoe UI"/>
                <a:cs typeface="Segoe UI"/>
              </a:rPr>
              <a:t>László Sándor Kerényi</a:t>
            </a:r>
            <a:br>
              <a:rPr lang="hu-HU" sz="1900" b="1" noProof="1">
                <a:solidFill>
                  <a:srgbClr val="FFFFFF"/>
                </a:solidFill>
                <a:latin typeface="Segoe UI"/>
                <a:cs typeface="Segoe UI"/>
              </a:rPr>
            </a:br>
            <a:r>
              <a:rPr lang="hu-HU" sz="1900" noProof="1">
                <a:solidFill>
                  <a:srgbClr val="FFFFFF"/>
                </a:solidFill>
                <a:latin typeface="Segoe UI"/>
                <a:cs typeface="Segoe UI"/>
              </a:rPr>
              <a:t>Head of Transport Strategy</a:t>
            </a:r>
            <a:br>
              <a:rPr lang="hu-HU" sz="1900" noProof="1">
                <a:solidFill>
                  <a:srgbClr val="FFFFFF"/>
                </a:solidFill>
                <a:latin typeface="Segoe UI"/>
                <a:cs typeface="Segoe UI"/>
              </a:rPr>
            </a:br>
            <a:r>
              <a:rPr lang="hu-HU" sz="1900" noProof="1">
                <a:solidFill>
                  <a:srgbClr val="FFFFFF"/>
                </a:solidFill>
                <a:latin typeface="Segoe UI"/>
                <a:cs typeface="Segoe UI"/>
              </a:rPr>
              <a:t>BKK Centre for Budapest </a:t>
            </a:r>
            <a:r>
              <a:rPr lang="hu-HU" sz="1900" noProof="1" smtClean="0">
                <a:solidFill>
                  <a:srgbClr val="FFFFFF"/>
                </a:solidFill>
                <a:latin typeface="Segoe UI"/>
                <a:cs typeface="Segoe UI"/>
              </a:rPr>
              <a:t>Transport, Hungary</a:t>
            </a:r>
            <a:r>
              <a:rPr lang="hu-HU" sz="1900" b="1" noProof="1">
                <a:solidFill>
                  <a:srgbClr val="FFFFFF"/>
                </a:solidFill>
                <a:latin typeface="Segoe UI"/>
                <a:cs typeface="Segoe UI"/>
              </a:rPr>
              <a:t/>
            </a:r>
            <a:br>
              <a:rPr lang="hu-HU" sz="1900" b="1" noProof="1">
                <a:solidFill>
                  <a:srgbClr val="FFFFFF"/>
                </a:solidFill>
                <a:latin typeface="Segoe UI"/>
                <a:cs typeface="Segoe UI"/>
              </a:rPr>
            </a:br>
            <a:r>
              <a:rPr lang="hu-HU" sz="2000" noProof="1" smtClean="0">
                <a:solidFill>
                  <a:schemeClr val="bg1"/>
                </a:solidFill>
              </a:rPr>
              <a:t>29 May 2015</a:t>
            </a:r>
          </a:p>
          <a:p>
            <a:r>
              <a:rPr lang="hu-HU" sz="2000" noProof="1" smtClean="0">
                <a:solidFill>
                  <a:schemeClr val="bg1"/>
                </a:solidFill>
              </a:rPr>
              <a:t>International Transport Forum, Leipzig, Germany</a:t>
            </a:r>
            <a:endParaRPr lang="en-US" sz="2000" noProof="1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28213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1" y="228601"/>
            <a:ext cx="8325852" cy="533399"/>
          </a:xfrm>
        </p:spPr>
        <p:txBody>
          <a:bodyPr>
            <a:normAutofit/>
          </a:bodyPr>
          <a:lstStyle/>
          <a:p>
            <a:r>
              <a:rPr lang="en-US" dirty="0" smtClean="0">
                <a:cs typeface="Arial" charset="0"/>
              </a:rPr>
              <a:t>Nature and scale of the issues – the strategy</a:t>
            </a:r>
            <a:endParaRPr lang="en-US" dirty="0"/>
          </a:p>
        </p:txBody>
      </p:sp>
      <p:pic>
        <p:nvPicPr>
          <p:cNvPr id="6" name="Picture 2" descr="X:\Közlekedésszervezés és Fejlesztés\SFB\Közlekedésstratégia\Prezentaciok\Angol\20140912_VD_COWI_Traffic_Days\Clipboard01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530"/>
          <a:stretch/>
        </p:blipFill>
        <p:spPr bwMode="auto">
          <a:xfrm>
            <a:off x="1347439" y="762000"/>
            <a:ext cx="6449123" cy="44817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Ellipszis 3"/>
          <p:cNvSpPr/>
          <p:nvPr/>
        </p:nvSpPr>
        <p:spPr>
          <a:xfrm>
            <a:off x="2697480" y="4343400"/>
            <a:ext cx="2179320" cy="739140"/>
          </a:xfrm>
          <a:prstGeom prst="ellipse">
            <a:avLst/>
          </a:prstGeom>
          <a:noFill/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120513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1" y="228601"/>
            <a:ext cx="5233736" cy="533399"/>
          </a:xfrm>
        </p:spPr>
        <p:txBody>
          <a:bodyPr>
            <a:normAutofit/>
          </a:bodyPr>
          <a:lstStyle/>
          <a:p>
            <a:r>
              <a:rPr lang="en-US" dirty="0">
                <a:cs typeface="Arial" charset="0"/>
              </a:rPr>
              <a:t>Trend</a:t>
            </a:r>
            <a:r>
              <a:rPr lang="hu-HU" dirty="0">
                <a:cs typeface="Arial" charset="0"/>
              </a:rPr>
              <a:t>s</a:t>
            </a:r>
            <a:r>
              <a:rPr lang="en-US" dirty="0">
                <a:cs typeface="Arial" charset="0"/>
              </a:rPr>
              <a:t>, and causes of the trend</a:t>
            </a:r>
            <a:endParaRPr lang="en-US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457198" y="762000"/>
            <a:ext cx="5743577" cy="4579620"/>
          </a:xfrm>
        </p:spPr>
        <p:txBody>
          <a:bodyPr>
            <a:normAutofit fontScale="77500" lnSpcReduction="20000"/>
          </a:bodyPr>
          <a:lstStyle/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dirty="0">
                <a:cs typeface="Calibri" pitchFamily="34" charset="0"/>
              </a:rPr>
              <a:t>In order to create a </a:t>
            </a:r>
            <a:r>
              <a:rPr lang="en-US" sz="1800" dirty="0" smtClean="0">
                <a:cs typeface="Calibri" pitchFamily="34" charset="0"/>
              </a:rPr>
              <a:t>livable </a:t>
            </a:r>
            <a:r>
              <a:rPr lang="en-US" sz="1800" dirty="0">
                <a:cs typeface="Calibri" pitchFamily="34" charset="0"/>
              </a:rPr>
              <a:t>city, it is essential to achieve a </a:t>
            </a:r>
            <a:r>
              <a:rPr lang="en-US" sz="1800" b="1" dirty="0">
                <a:cs typeface="Calibri" pitchFamily="34" charset="0"/>
              </a:rPr>
              <a:t>balance</a:t>
            </a:r>
            <a:r>
              <a:rPr lang="en-US" sz="1800" dirty="0">
                <a:cs typeface="Calibri" pitchFamily="34" charset="0"/>
              </a:rPr>
              <a:t> between the needs of the tourists, the inhabitants and the </a:t>
            </a:r>
            <a:r>
              <a:rPr lang="en-US" sz="1800" dirty="0" smtClean="0">
                <a:cs typeface="Calibri" pitchFamily="34" charset="0"/>
              </a:rPr>
              <a:t>commuters </a:t>
            </a:r>
            <a:r>
              <a:rPr lang="en-US" sz="1800" dirty="0">
                <a:cs typeface="Calibri" pitchFamily="34" charset="0"/>
              </a:rPr>
              <a:t>to the city. </a:t>
            </a:r>
            <a:endParaRPr lang="en-US" sz="1800" u="sng" dirty="0"/>
          </a:p>
          <a:p>
            <a:pPr marL="0" indent="0" algn="just">
              <a:lnSpc>
                <a:spcPct val="120000"/>
              </a:lnSpc>
              <a:spcAft>
                <a:spcPts val="300"/>
              </a:spcAft>
              <a:buNone/>
            </a:pPr>
            <a:r>
              <a:rPr lang="en-US" sz="1800" u="sng" dirty="0"/>
              <a:t>Current trends:</a:t>
            </a:r>
          </a:p>
          <a:p>
            <a:pPr algn="just">
              <a:lnSpc>
                <a:spcPct val="120000"/>
              </a:lnSpc>
              <a:spcBef>
                <a:spcPts val="100"/>
              </a:spcBef>
            </a:pPr>
            <a:r>
              <a:rPr lang="en-US" sz="1800" dirty="0"/>
              <a:t>High demand on tourist buses in the </a:t>
            </a:r>
            <a:r>
              <a:rPr lang="en-US" sz="1800" b="1" dirty="0"/>
              <a:t>city </a:t>
            </a:r>
            <a:r>
              <a:rPr lang="en-US" sz="1800" b="1" dirty="0" smtClean="0"/>
              <a:t>center</a:t>
            </a:r>
            <a:r>
              <a:rPr lang="hu-HU" sz="1800" dirty="0" smtClean="0"/>
              <a:t>.</a:t>
            </a:r>
            <a:endParaRPr lang="en-US" sz="1800" dirty="0"/>
          </a:p>
          <a:p>
            <a:pPr algn="just">
              <a:lnSpc>
                <a:spcPct val="120000"/>
              </a:lnSpc>
              <a:spcBef>
                <a:spcPts val="100"/>
              </a:spcBef>
            </a:pPr>
            <a:r>
              <a:rPr lang="en-US" sz="1800" dirty="0"/>
              <a:t>Streets are </a:t>
            </a:r>
            <a:r>
              <a:rPr lang="en-US" sz="1800" b="1" dirty="0"/>
              <a:t>overcrowded</a:t>
            </a:r>
            <a:r>
              <a:rPr lang="en-US" sz="1800" dirty="0"/>
              <a:t> </a:t>
            </a:r>
            <a:r>
              <a:rPr lang="en-US" sz="1800" dirty="0" smtClean="0"/>
              <a:t>with </a:t>
            </a:r>
            <a:r>
              <a:rPr lang="en-US" sz="1800" dirty="0"/>
              <a:t>road </a:t>
            </a:r>
            <a:r>
              <a:rPr lang="en-US" sz="1800" dirty="0" smtClean="0"/>
              <a:t>transport</a:t>
            </a:r>
            <a:r>
              <a:rPr lang="hu-HU" sz="1800" dirty="0" smtClean="0"/>
              <a:t>.</a:t>
            </a:r>
            <a:endParaRPr lang="en-US" sz="1800" dirty="0"/>
          </a:p>
          <a:p>
            <a:pPr algn="just">
              <a:lnSpc>
                <a:spcPct val="120000"/>
              </a:lnSpc>
              <a:spcBef>
                <a:spcPts val="100"/>
              </a:spcBef>
            </a:pPr>
            <a:r>
              <a:rPr lang="en-US" sz="1800" dirty="0"/>
              <a:t>There are </a:t>
            </a:r>
            <a:r>
              <a:rPr lang="en-US" sz="1800" dirty="0" smtClean="0"/>
              <a:t>several</a:t>
            </a:r>
            <a:r>
              <a:rPr lang="hu-HU" sz="1800" dirty="0" smtClean="0"/>
              <a:t> </a:t>
            </a:r>
            <a:r>
              <a:rPr lang="en-US" sz="1800" b="1" dirty="0"/>
              <a:t>conflicts</a:t>
            </a:r>
            <a:r>
              <a:rPr lang="en-US" sz="1800" dirty="0"/>
              <a:t> between residents and </a:t>
            </a:r>
            <a:r>
              <a:rPr lang="en-US" sz="1800" dirty="0" smtClean="0"/>
              <a:t>tourists</a:t>
            </a:r>
            <a:r>
              <a:rPr lang="hu-HU" sz="1800" dirty="0" smtClean="0"/>
              <a:t>.</a:t>
            </a:r>
            <a:endParaRPr lang="en-US" sz="1800" dirty="0"/>
          </a:p>
          <a:p>
            <a:pPr marL="0" indent="0" algn="just">
              <a:lnSpc>
                <a:spcPct val="120000"/>
              </a:lnSpc>
              <a:spcAft>
                <a:spcPts val="300"/>
              </a:spcAft>
              <a:buNone/>
            </a:pPr>
            <a:r>
              <a:rPr lang="en-US" sz="1800" u="sng" dirty="0"/>
              <a:t>Current problems</a:t>
            </a:r>
            <a:r>
              <a:rPr lang="en-US" sz="1800" dirty="0"/>
              <a:t>:</a:t>
            </a:r>
          </a:p>
          <a:p>
            <a:pPr algn="just">
              <a:lnSpc>
                <a:spcPct val="120000"/>
              </a:lnSpc>
              <a:spcBef>
                <a:spcPts val="100"/>
              </a:spcBef>
              <a:spcAft>
                <a:spcPts val="0"/>
              </a:spcAft>
            </a:pPr>
            <a:r>
              <a:rPr lang="en-US" sz="1800" b="1" dirty="0">
                <a:cs typeface="Calibri" pitchFamily="34" charset="0"/>
              </a:rPr>
              <a:t>Circulation and stop </a:t>
            </a:r>
            <a:r>
              <a:rPr lang="en-US" sz="1800" dirty="0">
                <a:cs typeface="Calibri" pitchFamily="34" charset="0"/>
              </a:rPr>
              <a:t>usage of the sightseeing buses </a:t>
            </a:r>
            <a:r>
              <a:rPr lang="hu-HU" sz="1800" dirty="0" smtClean="0">
                <a:cs typeface="Calibri" pitchFamily="34" charset="0"/>
              </a:rPr>
              <a:t>is </a:t>
            </a:r>
            <a:r>
              <a:rPr lang="en-US" sz="1800" dirty="0" smtClean="0">
                <a:cs typeface="Calibri" pitchFamily="34" charset="0"/>
              </a:rPr>
              <a:t>only </a:t>
            </a:r>
            <a:r>
              <a:rPr lang="en-US" sz="1800" dirty="0">
                <a:cs typeface="Calibri" pitchFamily="34" charset="0"/>
              </a:rPr>
              <a:t>partially </a:t>
            </a:r>
            <a:r>
              <a:rPr lang="en-US" sz="1800" dirty="0" smtClean="0">
                <a:cs typeface="Calibri" pitchFamily="34" charset="0"/>
              </a:rPr>
              <a:t>regulated</a:t>
            </a:r>
            <a:r>
              <a:rPr lang="hu-HU" sz="1800" dirty="0">
                <a:cs typeface="Calibri" pitchFamily="34" charset="0"/>
              </a:rPr>
              <a:t>.</a:t>
            </a:r>
            <a:endParaRPr lang="en-US" sz="1800" dirty="0">
              <a:cs typeface="Calibri" pitchFamily="34" charset="0"/>
            </a:endParaRPr>
          </a:p>
          <a:p>
            <a:pPr algn="just">
              <a:lnSpc>
                <a:spcPct val="120000"/>
              </a:lnSpc>
              <a:spcBef>
                <a:spcPts val="100"/>
              </a:spcBef>
            </a:pPr>
            <a:r>
              <a:rPr lang="en-US" sz="1800" dirty="0">
                <a:cs typeface="Calibri" pitchFamily="34" charset="0"/>
              </a:rPr>
              <a:t>Tourist and sightseeing buses have a significant </a:t>
            </a:r>
            <a:r>
              <a:rPr lang="en-US" sz="1800" b="1" dirty="0">
                <a:cs typeface="Calibri" pitchFamily="34" charset="0"/>
              </a:rPr>
              <a:t>air pollution </a:t>
            </a:r>
            <a:r>
              <a:rPr lang="en-US" sz="1800" dirty="0">
                <a:cs typeface="Calibri" pitchFamily="34" charset="0"/>
              </a:rPr>
              <a:t>in the city </a:t>
            </a:r>
            <a:r>
              <a:rPr lang="en-US" sz="1800" dirty="0" smtClean="0">
                <a:cs typeface="Calibri" pitchFamily="34" charset="0"/>
              </a:rPr>
              <a:t>center</a:t>
            </a:r>
            <a:r>
              <a:rPr lang="hu-HU" sz="1800" dirty="0" smtClean="0">
                <a:cs typeface="Calibri" pitchFamily="34" charset="0"/>
              </a:rPr>
              <a:t>.</a:t>
            </a:r>
            <a:endParaRPr lang="en-US" sz="1800" dirty="0">
              <a:cs typeface="Calibri" pitchFamily="34" charset="0"/>
            </a:endParaRPr>
          </a:p>
          <a:p>
            <a:pPr algn="just">
              <a:lnSpc>
                <a:spcPct val="120000"/>
              </a:lnSpc>
              <a:spcBef>
                <a:spcPts val="100"/>
              </a:spcBef>
            </a:pPr>
            <a:r>
              <a:rPr lang="en-US" sz="1800" dirty="0">
                <a:cs typeface="Calibri" pitchFamily="34" charset="0"/>
              </a:rPr>
              <a:t>Tourist buses </a:t>
            </a:r>
            <a:r>
              <a:rPr lang="en-US" sz="1800" b="1" dirty="0">
                <a:cs typeface="Calibri" pitchFamily="34" charset="0"/>
              </a:rPr>
              <a:t>hinder</a:t>
            </a:r>
            <a:r>
              <a:rPr lang="en-US" sz="1800" dirty="0">
                <a:cs typeface="Calibri" pitchFamily="34" charset="0"/>
              </a:rPr>
              <a:t> city buses and other road </a:t>
            </a:r>
            <a:r>
              <a:rPr lang="en-US" sz="1800" dirty="0" smtClean="0">
                <a:cs typeface="Calibri" pitchFamily="34" charset="0"/>
              </a:rPr>
              <a:t>users</a:t>
            </a:r>
            <a:r>
              <a:rPr lang="hu-HU" sz="1800" dirty="0" smtClean="0">
                <a:cs typeface="Calibri" pitchFamily="34" charset="0"/>
              </a:rPr>
              <a:t>.</a:t>
            </a:r>
            <a:endParaRPr lang="en-US" sz="1800" dirty="0">
              <a:cs typeface="Calibri" pitchFamily="34" charset="0"/>
            </a:endParaRPr>
          </a:p>
          <a:p>
            <a:pPr algn="just">
              <a:lnSpc>
                <a:spcPct val="120000"/>
              </a:lnSpc>
              <a:spcBef>
                <a:spcPts val="100"/>
              </a:spcBef>
              <a:spcAft>
                <a:spcPts val="0"/>
              </a:spcAft>
            </a:pPr>
            <a:r>
              <a:rPr lang="en-US" sz="1800" dirty="0">
                <a:cs typeface="Calibri" pitchFamily="34" charset="0"/>
              </a:rPr>
              <a:t>Particular areas of the city are overflown </a:t>
            </a:r>
            <a:r>
              <a:rPr lang="en-US" sz="1800" dirty="0" smtClean="0">
                <a:cs typeface="Calibri" pitchFamily="34" charset="0"/>
              </a:rPr>
              <a:t>with </a:t>
            </a:r>
            <a:r>
              <a:rPr lang="en-US" sz="1800" dirty="0">
                <a:cs typeface="Calibri" pitchFamily="34" charset="0"/>
              </a:rPr>
              <a:t>sightseeing buses and circumstances are </a:t>
            </a:r>
            <a:r>
              <a:rPr lang="en-US" sz="1800" b="1" dirty="0">
                <a:cs typeface="Calibri" pitchFamily="34" charset="0"/>
              </a:rPr>
              <a:t>chaotic</a:t>
            </a:r>
            <a:r>
              <a:rPr lang="en-US" sz="1800" dirty="0">
                <a:cs typeface="Calibri" pitchFamily="34" charset="0"/>
              </a:rPr>
              <a:t> (Erzsébet </a:t>
            </a:r>
            <a:r>
              <a:rPr lang="en-US" sz="1800" dirty="0" err="1">
                <a:cs typeface="Calibri" pitchFamily="34" charset="0"/>
              </a:rPr>
              <a:t>tér</a:t>
            </a:r>
            <a:r>
              <a:rPr lang="en-US" sz="1800" dirty="0">
                <a:cs typeface="Calibri" pitchFamily="34" charset="0"/>
              </a:rPr>
              <a:t>, Astoria</a:t>
            </a:r>
            <a:r>
              <a:rPr lang="en-US" sz="1800" dirty="0" smtClean="0">
                <a:cs typeface="Calibri" pitchFamily="34" charset="0"/>
              </a:rPr>
              <a:t>)</a:t>
            </a:r>
            <a:r>
              <a:rPr lang="hu-HU" sz="1800" dirty="0" smtClean="0">
                <a:cs typeface="Calibri" pitchFamily="34" charset="0"/>
              </a:rPr>
              <a:t>.</a:t>
            </a:r>
            <a:endParaRPr lang="en-US" sz="1800" dirty="0">
              <a:cs typeface="Calibri" pitchFamily="34" charset="0"/>
            </a:endParaRPr>
          </a:p>
          <a:p>
            <a:pPr algn="just">
              <a:lnSpc>
                <a:spcPct val="110000"/>
              </a:lnSpc>
              <a:spcBef>
                <a:spcPts val="100"/>
              </a:spcBef>
              <a:spcAft>
                <a:spcPts val="0"/>
              </a:spcAft>
            </a:pPr>
            <a:r>
              <a:rPr lang="en-US" sz="1800" b="1" dirty="0">
                <a:cs typeface="Calibri" pitchFamily="34" charset="0"/>
              </a:rPr>
              <a:t>Parking</a:t>
            </a:r>
            <a:r>
              <a:rPr lang="en-US" sz="1800" dirty="0">
                <a:cs typeface="Calibri" pitchFamily="34" charset="0"/>
              </a:rPr>
              <a:t> of the tourist buses is problematic due to the lack of </a:t>
            </a:r>
            <a:r>
              <a:rPr lang="en-US" sz="1800" dirty="0" smtClean="0">
                <a:cs typeface="Calibri" pitchFamily="34" charset="0"/>
              </a:rPr>
              <a:t>space</a:t>
            </a:r>
            <a:r>
              <a:rPr lang="hu-HU" sz="1800" dirty="0" smtClean="0">
                <a:cs typeface="Calibri" pitchFamily="34" charset="0"/>
              </a:rPr>
              <a:t>.</a:t>
            </a:r>
            <a:endParaRPr lang="en-US" sz="1800" dirty="0">
              <a:cs typeface="Calibri" pitchFamily="34" charset="0"/>
            </a:endParaRPr>
          </a:p>
          <a:p>
            <a:pPr algn="just">
              <a:lnSpc>
                <a:spcPct val="110000"/>
              </a:lnSpc>
              <a:spcBef>
                <a:spcPts val="100"/>
              </a:spcBef>
              <a:spcAft>
                <a:spcPts val="0"/>
              </a:spcAft>
            </a:pPr>
            <a:r>
              <a:rPr lang="en-US" sz="1800" dirty="0">
                <a:cs typeface="Calibri" pitchFamily="34" charset="0"/>
              </a:rPr>
              <a:t>Few </a:t>
            </a:r>
            <a:r>
              <a:rPr lang="en-US" sz="1800" b="1" dirty="0">
                <a:cs typeface="Calibri" pitchFamily="34" charset="0"/>
              </a:rPr>
              <a:t>stop</a:t>
            </a:r>
            <a:r>
              <a:rPr lang="en-US" sz="1800" dirty="0">
                <a:cs typeface="Calibri" pitchFamily="34" charset="0"/>
              </a:rPr>
              <a:t> possibilities and restricted areas for tourist </a:t>
            </a:r>
            <a:r>
              <a:rPr lang="en-US" sz="1800" dirty="0" smtClean="0">
                <a:cs typeface="Calibri" pitchFamily="34" charset="0"/>
              </a:rPr>
              <a:t>buses</a:t>
            </a:r>
            <a:r>
              <a:rPr lang="hu-HU" sz="1800" dirty="0" smtClean="0">
                <a:cs typeface="Calibri" pitchFamily="34" charset="0"/>
              </a:rPr>
              <a:t>.</a:t>
            </a:r>
            <a:endParaRPr lang="en-US" sz="1800" dirty="0">
              <a:cs typeface="Calibri" pitchFamily="34" charset="0"/>
            </a:endParaRPr>
          </a:p>
          <a:p>
            <a:pPr algn="just">
              <a:lnSpc>
                <a:spcPct val="110000"/>
              </a:lnSpc>
              <a:spcBef>
                <a:spcPts val="100"/>
              </a:spcBef>
              <a:spcAft>
                <a:spcPts val="0"/>
              </a:spcAft>
            </a:pPr>
            <a:r>
              <a:rPr lang="en-US" sz="1800" dirty="0">
                <a:cs typeface="Calibri" pitchFamily="34" charset="0"/>
              </a:rPr>
              <a:t>Lack of long term parking </a:t>
            </a:r>
            <a:r>
              <a:rPr lang="en-US" sz="1800" b="1" dirty="0">
                <a:cs typeface="Calibri" pitchFamily="34" charset="0"/>
              </a:rPr>
              <a:t>facilities</a:t>
            </a:r>
            <a:r>
              <a:rPr lang="en-US" sz="1800" dirty="0">
                <a:cs typeface="Calibri" pitchFamily="34" charset="0"/>
              </a:rPr>
              <a:t> and terminals.</a:t>
            </a:r>
            <a:endParaRPr lang="en-US" sz="1600" dirty="0"/>
          </a:p>
        </p:txBody>
      </p:sp>
      <p:pic>
        <p:nvPicPr>
          <p:cNvPr id="16" name="Kép 15" descr="ERZSEBET_TER.JPG"/>
          <p:cNvPicPr/>
          <p:nvPr/>
        </p:nvPicPr>
        <p:blipFill rotWithShape="1">
          <a:blip r:embed="rId3" cstate="print"/>
          <a:srcRect b="11442"/>
          <a:stretch/>
        </p:blipFill>
        <p:spPr>
          <a:xfrm>
            <a:off x="6263444" y="3541751"/>
            <a:ext cx="2880000" cy="1769389"/>
          </a:xfrm>
          <a:prstGeom prst="rect">
            <a:avLst/>
          </a:prstGeom>
        </p:spPr>
      </p:pic>
      <p:pic>
        <p:nvPicPr>
          <p:cNvPr id="17" name="Picture 1" descr="motion.jpg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6263440" y="0"/>
            <a:ext cx="2880000" cy="1996301"/>
          </a:xfrm>
          <a:prstGeom prst="rect">
            <a:avLst/>
          </a:prstGeom>
          <a:ln w="12700">
            <a:noFill/>
          </a:ln>
        </p:spPr>
      </p:pic>
      <p:pic>
        <p:nvPicPr>
          <p:cNvPr id="10" name="Picture 1" descr="motion.jpg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6263323" y="1730096"/>
            <a:ext cx="2880677" cy="1826895"/>
          </a:xfrm>
          <a:prstGeom prst="rect">
            <a:avLst/>
          </a:prstGeom>
          <a:ln w="12700">
            <a:noFill/>
          </a:ln>
        </p:spPr>
      </p:pic>
    </p:spTree>
    <p:extLst>
      <p:ext uri="{BB962C8B-B14F-4D97-AF65-F5344CB8AC3E}">
        <p14:creationId xmlns:p14="http://schemas.microsoft.com/office/powerpoint/2010/main" val="264898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1" y="228601"/>
            <a:ext cx="5233736" cy="533399"/>
          </a:xfrm>
        </p:spPr>
        <p:txBody>
          <a:bodyPr>
            <a:normAutofit/>
          </a:bodyPr>
          <a:lstStyle/>
          <a:p>
            <a:r>
              <a:rPr lang="en-US" dirty="0">
                <a:cs typeface="Arial" charset="0"/>
              </a:rPr>
              <a:t>Current policy approach</a:t>
            </a:r>
            <a:endParaRPr lang="en-US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356493" y="762000"/>
            <a:ext cx="5907507" cy="4579620"/>
          </a:xfrm>
        </p:spPr>
        <p:txBody>
          <a:bodyPr>
            <a:normAutofit fontScale="70000" lnSpcReduction="20000"/>
          </a:bodyPr>
          <a:lstStyle/>
          <a:p>
            <a:pPr marL="0" indent="0" algn="just">
              <a:lnSpc>
                <a:spcPct val="120000"/>
              </a:lnSpc>
              <a:spcAft>
                <a:spcPts val="300"/>
              </a:spcAft>
              <a:buNone/>
            </a:pPr>
            <a:r>
              <a:rPr lang="en-US" sz="1800" dirty="0">
                <a:cs typeface="Calibri" pitchFamily="34" charset="0"/>
              </a:rPr>
              <a:t>In order to handle problems with coach traffic, BKK prepared a </a:t>
            </a:r>
            <a:r>
              <a:rPr lang="en-US" sz="1800" b="1" dirty="0" smtClean="0">
                <a:cs typeface="Calibri" pitchFamily="34" charset="0"/>
              </a:rPr>
              <a:t>concept</a:t>
            </a:r>
            <a:r>
              <a:rPr lang="en-US" sz="1800" dirty="0" smtClean="0">
                <a:cs typeface="Calibri" pitchFamily="34" charset="0"/>
              </a:rPr>
              <a:t> </a:t>
            </a:r>
            <a:r>
              <a:rPr lang="en-US" sz="1800" dirty="0">
                <a:cs typeface="Calibri" pitchFamily="34" charset="0"/>
              </a:rPr>
              <a:t>for tourist </a:t>
            </a:r>
            <a:r>
              <a:rPr lang="en-US" sz="1900" dirty="0">
                <a:cs typeface="Calibri" pitchFamily="34" charset="0"/>
              </a:rPr>
              <a:t>and sightseeing buses. The concept was discussed with local stakeholders and suggestions were taken into account wherever possible. A </a:t>
            </a:r>
            <a:r>
              <a:rPr lang="en-US" sz="1900" b="1" dirty="0">
                <a:cs typeface="Calibri" pitchFamily="34" charset="0"/>
              </a:rPr>
              <a:t>cooperation agreement </a:t>
            </a:r>
            <a:r>
              <a:rPr lang="en-US" sz="1900" dirty="0">
                <a:cs typeface="Calibri" pitchFamily="34" charset="0"/>
              </a:rPr>
              <a:t>is being prepared between BKK and Federation of National Private Transporters </a:t>
            </a:r>
            <a:r>
              <a:rPr lang="en-US" sz="1900" dirty="0" smtClean="0">
                <a:cs typeface="Calibri" pitchFamily="34" charset="0"/>
              </a:rPr>
              <a:t>– </a:t>
            </a:r>
            <a:r>
              <a:rPr lang="hu-HU" sz="1900" dirty="0" smtClean="0">
                <a:cs typeface="Calibri" pitchFamily="34" charset="0"/>
              </a:rPr>
              <a:t>NIT </a:t>
            </a:r>
            <a:r>
              <a:rPr lang="en-US" sz="1900" dirty="0" smtClean="0">
                <a:cs typeface="Calibri" pitchFamily="34" charset="0"/>
              </a:rPr>
              <a:t>Hungary </a:t>
            </a:r>
            <a:r>
              <a:rPr lang="en-US" sz="1900" dirty="0">
                <a:cs typeface="Calibri" pitchFamily="34" charset="0"/>
              </a:rPr>
              <a:t>to coordinate future regulatory work</a:t>
            </a:r>
            <a:r>
              <a:rPr lang="hu-HU" sz="1900" dirty="0">
                <a:cs typeface="Calibri" pitchFamily="34" charset="0"/>
              </a:rPr>
              <a:t> </a:t>
            </a:r>
            <a:r>
              <a:rPr lang="en-US" sz="1900" dirty="0">
                <a:cs typeface="Calibri" pitchFamily="34" charset="0"/>
              </a:rPr>
              <a:t>on coaches.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hu-HU" sz="800" u="sng" dirty="0"/>
          </a:p>
          <a:p>
            <a: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u="sng" dirty="0"/>
              <a:t>Main elements of the concept:</a:t>
            </a:r>
          </a:p>
          <a:p>
            <a:pPr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1800" dirty="0">
                <a:cs typeface="Calibri" pitchFamily="34" charset="0"/>
              </a:rPr>
              <a:t>An integrated </a:t>
            </a:r>
            <a:r>
              <a:rPr lang="en-US" sz="1800" b="1" dirty="0">
                <a:cs typeface="Calibri" pitchFamily="34" charset="0"/>
              </a:rPr>
              <a:t>regulation </a:t>
            </a:r>
            <a:r>
              <a:rPr lang="en-US" sz="1800" dirty="0">
                <a:cs typeface="Calibri" pitchFamily="34" charset="0"/>
              </a:rPr>
              <a:t>of tourist and sightseeing bus traffic in the city</a:t>
            </a:r>
          </a:p>
          <a:p>
            <a:pPr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1800" dirty="0">
                <a:cs typeface="Calibri" pitchFamily="34" charset="0"/>
              </a:rPr>
              <a:t>Introduction of </a:t>
            </a:r>
            <a:r>
              <a:rPr lang="en-US" sz="1800" b="1" dirty="0">
                <a:cs typeface="Calibri" pitchFamily="34" charset="0"/>
              </a:rPr>
              <a:t>emission limits </a:t>
            </a:r>
            <a:r>
              <a:rPr lang="en-US" sz="1800" dirty="0">
                <a:cs typeface="Calibri" pitchFamily="34" charset="0"/>
              </a:rPr>
              <a:t>for coaches, access fee for high emission vehicles</a:t>
            </a:r>
          </a:p>
          <a:p>
            <a:pPr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1800" dirty="0" smtClean="0">
                <a:cs typeface="Calibri" pitchFamily="34" charset="0"/>
              </a:rPr>
              <a:t>Dedicated</a:t>
            </a:r>
            <a:r>
              <a:rPr lang="hu-HU" sz="1800" dirty="0" smtClean="0">
                <a:cs typeface="Calibri" pitchFamily="34" charset="0"/>
              </a:rPr>
              <a:t> </a:t>
            </a:r>
            <a:r>
              <a:rPr lang="en-US" sz="1800" b="1" dirty="0" smtClean="0">
                <a:cs typeface="Calibri" pitchFamily="34" charset="0"/>
              </a:rPr>
              <a:t>sightseeing </a:t>
            </a:r>
            <a:r>
              <a:rPr lang="en-US" sz="1800" b="1" dirty="0">
                <a:cs typeface="Calibri" pitchFamily="34" charset="0"/>
              </a:rPr>
              <a:t>bus-stops</a:t>
            </a:r>
            <a:r>
              <a:rPr lang="en-US" sz="1800" dirty="0">
                <a:cs typeface="Calibri" pitchFamily="34" charset="0"/>
              </a:rPr>
              <a:t>, regulation of their usage</a:t>
            </a:r>
          </a:p>
          <a:p>
            <a:pPr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1800" dirty="0">
                <a:cs typeface="Calibri" pitchFamily="34" charset="0"/>
              </a:rPr>
              <a:t>Revision and improving of current stops, </a:t>
            </a:r>
            <a:r>
              <a:rPr lang="en-US" sz="1800" b="1" dirty="0">
                <a:cs typeface="Calibri" pitchFamily="34" charset="0"/>
              </a:rPr>
              <a:t>short and long term parking </a:t>
            </a:r>
            <a:r>
              <a:rPr lang="en-US" sz="1800" dirty="0">
                <a:cs typeface="Calibri" pitchFamily="34" charset="0"/>
              </a:rPr>
              <a:t>of tourist buses</a:t>
            </a:r>
          </a:p>
          <a:p>
            <a:pPr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1800" dirty="0">
                <a:cs typeface="Calibri" pitchFamily="34" charset="0"/>
              </a:rPr>
              <a:t>Building new </a:t>
            </a:r>
            <a:r>
              <a:rPr lang="en-US" sz="1800" b="1" dirty="0">
                <a:cs typeface="Calibri" pitchFamily="34" charset="0"/>
              </a:rPr>
              <a:t>terminals</a:t>
            </a:r>
            <a:r>
              <a:rPr lang="en-US" sz="1800" dirty="0">
                <a:cs typeface="Calibri" pitchFamily="34" charset="0"/>
              </a:rPr>
              <a:t> for coaches</a:t>
            </a:r>
          </a:p>
          <a:p>
            <a:pPr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1800" dirty="0">
                <a:cs typeface="Calibri" pitchFamily="34" charset="0"/>
              </a:rPr>
              <a:t>Preferred </a:t>
            </a:r>
            <a:r>
              <a:rPr lang="en-US" sz="1800" b="1" dirty="0">
                <a:cs typeface="Calibri" pitchFamily="34" charset="0"/>
              </a:rPr>
              <a:t>routing</a:t>
            </a:r>
            <a:r>
              <a:rPr lang="en-US" sz="1800" dirty="0">
                <a:cs typeface="Calibri" pitchFamily="34" charset="0"/>
              </a:rPr>
              <a:t> based on agreement of the sector</a:t>
            </a:r>
          </a:p>
          <a:p>
            <a:pPr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1800" dirty="0">
                <a:cs typeface="Calibri" pitchFamily="34" charset="0"/>
              </a:rPr>
              <a:t>Route </a:t>
            </a:r>
            <a:r>
              <a:rPr lang="en-US" sz="1800" b="1" dirty="0">
                <a:cs typeface="Calibri" pitchFamily="34" charset="0"/>
              </a:rPr>
              <a:t>licensing</a:t>
            </a:r>
          </a:p>
          <a:p>
            <a:pPr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1800" b="1" dirty="0"/>
              <a:t>Access restrictions</a:t>
            </a:r>
          </a:p>
          <a:p>
            <a:pPr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1800" dirty="0"/>
              <a:t>Regulation of access of sensible areas e.g. the Castle as world heritage</a:t>
            </a:r>
          </a:p>
        </p:txBody>
      </p:sp>
      <p:pic>
        <p:nvPicPr>
          <p:cNvPr id="12" name="Picture 1" descr="motion.jpg"/>
          <p:cNvPicPr/>
          <p:nvPr/>
        </p:nvPicPr>
        <p:blipFill rotWithShape="1">
          <a:blip r:embed="rId3" cstate="print"/>
          <a:srcRect t="8459" b="9512"/>
          <a:stretch/>
        </p:blipFill>
        <p:spPr>
          <a:xfrm>
            <a:off x="6261736" y="1584960"/>
            <a:ext cx="2880000" cy="1773377"/>
          </a:xfrm>
          <a:prstGeom prst="rect">
            <a:avLst/>
          </a:prstGeom>
          <a:ln w="12700">
            <a:noFill/>
          </a:ln>
        </p:spPr>
      </p:pic>
      <p:pic>
        <p:nvPicPr>
          <p:cNvPr id="15" name="Kép 14" descr="TAROLOK_SZOVEG.jpg"/>
          <p:cNvPicPr/>
          <p:nvPr/>
        </p:nvPicPr>
        <p:blipFill>
          <a:blip r:embed="rId4" cstate="print"/>
          <a:srcRect l="826" t="1132"/>
          <a:stretch>
            <a:fillRect/>
          </a:stretch>
        </p:blipFill>
        <p:spPr>
          <a:xfrm>
            <a:off x="6261736" y="3373481"/>
            <a:ext cx="2880000" cy="1946251"/>
          </a:xfrm>
          <a:prstGeom prst="rect">
            <a:avLst/>
          </a:prstGeom>
          <a:ln>
            <a:noFill/>
          </a:ln>
        </p:spPr>
      </p:pic>
      <p:pic>
        <p:nvPicPr>
          <p:cNvPr id="6" name="Picture 1" descr="motion.jpg"/>
          <p:cNvPicPr/>
          <p:nvPr/>
        </p:nvPicPr>
        <p:blipFill rotWithShape="1">
          <a:blip r:embed="rId5" cstate="print"/>
          <a:srcRect t="5693" b="15359"/>
          <a:stretch/>
        </p:blipFill>
        <p:spPr>
          <a:xfrm>
            <a:off x="6264000" y="0"/>
            <a:ext cx="2880000" cy="1584960"/>
          </a:xfrm>
          <a:prstGeom prst="rect">
            <a:avLst/>
          </a:prstGeom>
          <a:ln w="12700">
            <a:noFill/>
          </a:ln>
        </p:spPr>
      </p:pic>
    </p:spTree>
    <p:extLst>
      <p:ext uri="{BB962C8B-B14F-4D97-AF65-F5344CB8AC3E}">
        <p14:creationId xmlns:p14="http://schemas.microsoft.com/office/powerpoint/2010/main" val="3874110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1" y="228601"/>
            <a:ext cx="5233736" cy="533399"/>
          </a:xfrm>
        </p:spPr>
        <p:txBody>
          <a:bodyPr>
            <a:normAutofit/>
          </a:bodyPr>
          <a:lstStyle/>
          <a:p>
            <a:r>
              <a:rPr lang="en-US" dirty="0" smtClean="0">
                <a:cs typeface="Arial" charset="0"/>
              </a:rPr>
              <a:t>Barriers for Success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22" t="2015" r="2266" b="4185"/>
          <a:stretch/>
        </p:blipFill>
        <p:spPr bwMode="auto">
          <a:xfrm>
            <a:off x="298450" y="2222499"/>
            <a:ext cx="3832225" cy="23622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1897314" y="106689"/>
            <a:ext cx="685456" cy="27741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86" t="6843" r="1213" b="2787"/>
          <a:stretch/>
        </p:blipFill>
        <p:spPr bwMode="auto">
          <a:xfrm>
            <a:off x="4777740" y="2339801"/>
            <a:ext cx="4185734" cy="20874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649" r="14365"/>
          <a:stretch/>
        </p:blipFill>
        <p:spPr bwMode="auto">
          <a:xfrm rot="16200000">
            <a:off x="6608802" y="349410"/>
            <a:ext cx="444500" cy="22602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Jobbra nyíl 4"/>
          <p:cNvSpPr/>
          <p:nvPr/>
        </p:nvSpPr>
        <p:spPr>
          <a:xfrm>
            <a:off x="4130675" y="1327147"/>
            <a:ext cx="581025" cy="292101"/>
          </a:xfrm>
          <a:prstGeom prst="rightArrow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061566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7364" y="2183679"/>
            <a:ext cx="7968645" cy="1146235"/>
          </a:xfrm>
        </p:spPr>
        <p:txBody>
          <a:bodyPr>
            <a:noAutofit/>
          </a:bodyPr>
          <a:lstStyle/>
          <a:p>
            <a:r>
              <a:rPr lang="en-US" sz="3600" dirty="0" smtClean="0"/>
              <a:t>Thank you for your kind attention!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4289416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KK prezentáció sablo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BKK prezentáció sablon</Template>
  <TotalTime>1470</TotalTime>
  <Words>343</Words>
  <Application>Microsoft Office PowerPoint</Application>
  <PresentationFormat>On-screen Show (16:10)</PresentationFormat>
  <Paragraphs>37</Paragraphs>
  <Slides>6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Segoe UI</vt:lpstr>
      <vt:lpstr>BKK prezentáció sablon</vt:lpstr>
      <vt:lpstr>Planning access for coach transport in European cities</vt:lpstr>
      <vt:lpstr>Nature and scale of the issues – the strategy</vt:lpstr>
      <vt:lpstr>Trends, and causes of the trend</vt:lpstr>
      <vt:lpstr>Current policy approach</vt:lpstr>
      <vt:lpstr>Barriers for Success</vt:lpstr>
      <vt:lpstr>Thank you for your kind attention!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BKK prezi sablon</dc:title>
  <dc:creator>BURGHARDT Ákos (BKK)</dc:creator>
  <cp:lastModifiedBy>Polis</cp:lastModifiedBy>
  <cp:revision>160</cp:revision>
  <cp:lastPrinted>2014-10-21T15:57:29Z</cp:lastPrinted>
  <dcterms:created xsi:type="dcterms:W3CDTF">2014-10-17T12:13:14Z</dcterms:created>
  <dcterms:modified xsi:type="dcterms:W3CDTF">2015-05-28T07:05:39Z</dcterms:modified>
</cp:coreProperties>
</file>